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69" r:id="rId5"/>
    <p:sldId id="270" r:id="rId6"/>
    <p:sldId id="271" r:id="rId7"/>
    <p:sldId id="272" r:id="rId8"/>
    <p:sldId id="273" r:id="rId9"/>
    <p:sldId id="258" r:id="rId10"/>
    <p:sldId id="257" r:id="rId11"/>
    <p:sldId id="259" r:id="rId12"/>
    <p:sldId id="260" r:id="rId13"/>
    <p:sldId id="261" r:id="rId14"/>
    <p:sldId id="262" r:id="rId15"/>
    <p:sldId id="263" r:id="rId16"/>
    <p:sldId id="264" r:id="rId17"/>
    <p:sldId id="265" r:id="rId18"/>
    <p:sldId id="268" r:id="rId19"/>
    <p:sldId id="26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59" autoAdjust="0"/>
  </p:normalViewPr>
  <p:slideViewPr>
    <p:cSldViewPr snapToGrid="0">
      <p:cViewPr varScale="1">
        <p:scale>
          <a:sx n="77" d="100"/>
          <a:sy n="77" d="100"/>
        </p:scale>
        <p:origin x="924"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249AD-F4A5-41FF-A127-B13C0490F104}" type="datetimeFigureOut">
              <a:rPr lang="en-US" smtClean="0"/>
              <a:t>10/9/2016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D063A-2540-4474-B6AF-A329707B3094}" type="slidenum">
              <a:rPr lang="en-US" smtClean="0"/>
              <a:t>‹#›</a:t>
            </a:fld>
            <a:endParaRPr lang="en-US"/>
          </a:p>
        </p:txBody>
      </p:sp>
    </p:spTree>
    <p:extLst>
      <p:ext uri="{BB962C8B-B14F-4D97-AF65-F5344CB8AC3E}">
        <p14:creationId xmlns:p14="http://schemas.microsoft.com/office/powerpoint/2010/main" val="3597789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99AC2E-7B07-4714-A4E8-7F47011584A9}" type="slidenum">
              <a:rPr lang="en-US"/>
              <a:t>1</a:t>
            </a:fld>
            <a:endParaRPr lang="en-US"/>
          </a:p>
        </p:txBody>
      </p:sp>
    </p:spTree>
    <p:extLst>
      <p:ext uri="{BB962C8B-B14F-4D97-AF65-F5344CB8AC3E}">
        <p14:creationId xmlns:p14="http://schemas.microsoft.com/office/powerpoint/2010/main" val="144743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99AC2E-7B07-4714-A4E8-7F47011584A9}" type="slidenum">
              <a:rPr lang="en-US"/>
              <a:t>2</a:t>
            </a:fld>
            <a:endParaRPr lang="en-US"/>
          </a:p>
        </p:txBody>
      </p:sp>
    </p:spTree>
    <p:extLst>
      <p:ext uri="{BB962C8B-B14F-4D97-AF65-F5344CB8AC3E}">
        <p14:creationId xmlns:p14="http://schemas.microsoft.com/office/powerpoint/2010/main" val="26099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99AC2E-7B07-4714-A4E8-7F47011584A9}" type="slidenum">
              <a:rPr lang="en-US"/>
              <a:t>3</a:t>
            </a:fld>
            <a:endParaRPr lang="en-US"/>
          </a:p>
        </p:txBody>
      </p:sp>
    </p:spTree>
    <p:extLst>
      <p:ext uri="{BB962C8B-B14F-4D97-AF65-F5344CB8AC3E}">
        <p14:creationId xmlns:p14="http://schemas.microsoft.com/office/powerpoint/2010/main" val="3909092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99AC2E-7B07-4714-A4E8-7F47011584A9}" type="slidenum">
              <a:rPr lang="en-US"/>
              <a:t>4</a:t>
            </a:fld>
            <a:endParaRPr lang="en-US"/>
          </a:p>
        </p:txBody>
      </p:sp>
    </p:spTree>
    <p:extLst>
      <p:ext uri="{BB962C8B-B14F-4D97-AF65-F5344CB8AC3E}">
        <p14:creationId xmlns:p14="http://schemas.microsoft.com/office/powerpoint/2010/main" val="325496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3F515C-DE00-468B-9345-7823326CB0AF}" type="datetimeFigureOut">
              <a:rPr lang="en-US" smtClean="0"/>
              <a:t>10/9/2016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3306712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F515C-DE00-468B-9345-7823326CB0AF}" type="datetimeFigureOut">
              <a:rPr lang="en-US" smtClean="0"/>
              <a:t>10/9/2016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1630992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F515C-DE00-468B-9345-7823326CB0AF}" type="datetimeFigureOut">
              <a:rPr lang="en-US" smtClean="0"/>
              <a:t>10/9/2016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207604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F515C-DE00-468B-9345-7823326CB0AF}" type="datetimeFigureOut">
              <a:rPr lang="en-US" smtClean="0"/>
              <a:t>10/9/2016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262739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3F515C-DE00-468B-9345-7823326CB0AF}" type="datetimeFigureOut">
              <a:rPr lang="en-US" smtClean="0"/>
              <a:t>10/9/2016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275510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3F515C-DE00-468B-9345-7823326CB0AF}" type="datetimeFigureOut">
              <a:rPr lang="en-US" smtClean="0"/>
              <a:t>10/9/2016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2128752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3F515C-DE00-468B-9345-7823326CB0AF}" type="datetimeFigureOut">
              <a:rPr lang="en-US" smtClean="0"/>
              <a:t>10/9/2016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59186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3F515C-DE00-468B-9345-7823326CB0AF}" type="datetimeFigureOut">
              <a:rPr lang="en-US" smtClean="0"/>
              <a:t>10/9/2016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77507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F515C-DE00-468B-9345-7823326CB0AF}" type="datetimeFigureOut">
              <a:rPr lang="en-US" smtClean="0"/>
              <a:t>10/9/2016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32683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3F515C-DE00-468B-9345-7823326CB0AF}" type="datetimeFigureOut">
              <a:rPr lang="en-US" smtClean="0"/>
              <a:t>10/9/2016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579418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3F515C-DE00-468B-9345-7823326CB0AF}" type="datetimeFigureOut">
              <a:rPr lang="en-US" smtClean="0"/>
              <a:t>10/9/2016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3D2633-7EA0-424F-8915-8A958BBFE9BC}" type="slidenum">
              <a:rPr lang="en-US" smtClean="0"/>
              <a:t>‹#›</a:t>
            </a:fld>
            <a:endParaRPr lang="en-US"/>
          </a:p>
        </p:txBody>
      </p:sp>
    </p:spTree>
    <p:extLst>
      <p:ext uri="{BB962C8B-B14F-4D97-AF65-F5344CB8AC3E}">
        <p14:creationId xmlns:p14="http://schemas.microsoft.com/office/powerpoint/2010/main" val="382470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3F515C-DE00-468B-9345-7823326CB0AF}" type="datetimeFigureOut">
              <a:rPr lang="en-US" smtClean="0"/>
              <a:t>10/9/2016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D2633-7EA0-424F-8915-8A958BBFE9BC}" type="slidenum">
              <a:rPr lang="en-US" smtClean="0"/>
              <a:t>‹#›</a:t>
            </a:fld>
            <a:endParaRPr lang="en-US"/>
          </a:p>
        </p:txBody>
      </p:sp>
    </p:spTree>
    <p:extLst>
      <p:ext uri="{BB962C8B-B14F-4D97-AF65-F5344CB8AC3E}">
        <p14:creationId xmlns:p14="http://schemas.microsoft.com/office/powerpoint/2010/main" val="41307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bit.ly/3dofweb" TargetMode="External"/><Relationship Id="rId1" Type="http://schemas.openxmlformats.org/officeDocument/2006/relationships/slideLayout" Target="../slideLayouts/slideLayout2.xml"/><Relationship Id="rId4" Type="http://schemas.openxmlformats.org/officeDocument/2006/relationships/hyperlink" Target="http://stackoverflow.com/research/developer-survey-2016"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dpatrick.com/2013/06/25/7-months-with-typescript/" TargetMode="External"/><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hyperlink" Target="https://medium.com/@delveeng/why-we-love-typescript-bec2df88d6c2#.pzp9xp7an" TargetMode="External"/><Relationship Id="rId4" Type="http://schemas.openxmlformats.org/officeDocument/2006/relationships/hyperlink" Target="http://www.livetiles.nyc/blog/typescript-a-digital-workplace-success-stor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it.ly/typescriptvi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3.png"/><Relationship Id="rId3" Type="http://schemas.openxmlformats.org/officeDocument/2006/relationships/hyperlink" Target="https://twitter.com/jeremylikness" TargetMode="External"/><Relationship Id="rId7" Type="http://schemas.openxmlformats.org/officeDocument/2006/relationships/hyperlink" Target="http://csharperimage.jeremylikness.com/" TargetMode="External"/><Relationship Id="rId12" Type="http://schemas.openxmlformats.org/officeDocument/2006/relationships/image" Target="../media/image22.png"/><Relationship Id="rId2" Type="http://schemas.openxmlformats.org/officeDocument/2006/relationships/hyperlink" Target="http://ivision.com/author/jlikness" TargetMode="External"/><Relationship Id="rId1" Type="http://schemas.openxmlformats.org/officeDocument/2006/relationships/slideLayout" Target="../slideLayouts/slideLayout2.xml"/><Relationship Id="rId6" Type="http://schemas.openxmlformats.org/officeDocument/2006/relationships/hyperlink" Target="https://github.com/JeremyLikness" TargetMode="External"/><Relationship Id="rId11" Type="http://schemas.openxmlformats.org/officeDocument/2006/relationships/image" Target="../media/image37.png"/><Relationship Id="rId5" Type="http://schemas.openxmlformats.org/officeDocument/2006/relationships/hyperlink" Target="http://stackoverflow.com/users/228918/jeremy-likness" TargetMode="External"/><Relationship Id="rId10" Type="http://schemas.openxmlformats.org/officeDocument/2006/relationships/image" Target="../media/image36.png"/><Relationship Id="rId4" Type="http://schemas.openxmlformats.org/officeDocument/2006/relationships/hyperlink" Target="https://linkedin.com/in/jeremy.likness" TargetMode="External"/><Relationship Id="rId9" Type="http://schemas.openxmlformats.org/officeDocument/2006/relationships/image" Target="../media/image35.pn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www.wilderminds.com/" TargetMode="External"/><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bit.ly/coderblog" TargetMode="External"/><Relationship Id="rId7" Type="http://schemas.openxmlformats.org/officeDocument/2006/relationships/image" Target="../media/image22.png"/><Relationship Id="rId2" Type="http://schemas.openxmlformats.org/officeDocument/2006/relationships/hyperlink" Target="https://github.com/JeremyLikness"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angular.io/" TargetMode="External"/><Relationship Id="rId5" Type="http://schemas.openxmlformats.org/officeDocument/2006/relationships/hyperlink" Target="https://nodejs.org/" TargetMode="Externa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3374" y="3670463"/>
            <a:ext cx="7640216" cy="1655762"/>
          </a:xfrm>
        </p:spPr>
        <p:txBody>
          <a:bodyPr>
            <a:normAutofit fontScale="92500"/>
          </a:bodyPr>
          <a:lstStyle/>
          <a:p>
            <a:pPr algn="ctr"/>
            <a:r>
              <a:rPr lang="en-US" sz="4050" dirty="0">
                <a:latin typeface="Segoe UI Light" panose="020B0502040204020203" pitchFamily="34" charset="0"/>
                <a:cs typeface="Segoe UI Light" panose="020B0502040204020203" pitchFamily="34" charset="0"/>
              </a:rPr>
              <a:t>@</a:t>
            </a:r>
            <a:r>
              <a:rPr lang="en-US" sz="4050" dirty="0" err="1">
                <a:latin typeface="Segoe UI Light" panose="020B0502040204020203" pitchFamily="34" charset="0"/>
                <a:cs typeface="Segoe UI Light" panose="020B0502040204020203" pitchFamily="34" charset="0"/>
              </a:rPr>
              <a:t>AtlCodeCamp</a:t>
            </a:r>
            <a:endParaRPr lang="en-US" sz="4050" dirty="0">
              <a:latin typeface="Segoe UI Light" panose="020B0502040204020203" pitchFamily="34" charset="0"/>
              <a:cs typeface="Segoe UI Light" panose="020B0502040204020203" pitchFamily="34" charset="0"/>
            </a:endParaRPr>
          </a:p>
          <a:p>
            <a:pPr algn="ctr"/>
            <a:r>
              <a:rPr lang="en-US" sz="4050" dirty="0">
                <a:latin typeface="Segoe UI Light" panose="020B0502040204020203" pitchFamily="34" charset="0"/>
                <a:cs typeface="Segoe UI Light" panose="020B0502040204020203" pitchFamily="34" charset="0"/>
              </a:rPr>
              <a:t>https://AtlantaCodeCamp.com/2016</a:t>
            </a:r>
          </a:p>
        </p:txBody>
      </p:sp>
      <p:pic>
        <p:nvPicPr>
          <p:cNvPr id="2050" name="Picture 2" descr="https://gallery.mailchimp.com/05e4f34e24267e5452cff78d8/images/75e21599-cb18-4056-97a7-0bf5433670c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125" y="2878263"/>
            <a:ext cx="7610714" cy="7016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74814" y="314691"/>
            <a:ext cx="8377335" cy="2270082"/>
          </a:xfrm>
          <a:prstGeom prst="rect">
            <a:avLst/>
          </a:prstGeom>
        </p:spPr>
      </p:pic>
    </p:spTree>
    <p:extLst>
      <p:ext uri="{BB962C8B-B14F-4D97-AF65-F5344CB8AC3E}">
        <p14:creationId xmlns:p14="http://schemas.microsoft.com/office/powerpoint/2010/main" val="1158854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Angular?</a:t>
            </a:r>
          </a:p>
        </p:txBody>
      </p:sp>
      <p:sp>
        <p:nvSpPr>
          <p:cNvPr id="3" name="Content Placeholder 2"/>
          <p:cNvSpPr>
            <a:spLocks noGrp="1"/>
          </p:cNvSpPr>
          <p:nvPr>
            <p:ph idx="1"/>
          </p:nvPr>
        </p:nvSpPr>
        <p:spPr>
          <a:xfrm>
            <a:off x="628651" y="1825625"/>
            <a:ext cx="3674174" cy="4351338"/>
          </a:xfrm>
        </p:spPr>
        <p:txBody>
          <a:bodyPr>
            <a:normAutofit fontScale="85000" lnSpcReduction="20000"/>
          </a:bodyPr>
          <a:lstStyle/>
          <a:p>
            <a:r>
              <a:rPr lang="en-US" dirty="0"/>
              <a:t>Three D’s of Web Development: </a:t>
            </a:r>
            <a:r>
              <a:rPr lang="en-US" dirty="0">
                <a:hlinkClick r:id="rId2"/>
              </a:rPr>
              <a:t>http://bit.ly/3dofweb</a:t>
            </a:r>
            <a:r>
              <a:rPr lang="en-US" dirty="0"/>
              <a:t>  </a:t>
            </a:r>
          </a:p>
          <a:p>
            <a:r>
              <a:rPr lang="en-US" dirty="0"/>
              <a:t>Declarative vs. Imperative </a:t>
            </a:r>
          </a:p>
          <a:p>
            <a:r>
              <a:rPr lang="en-US" dirty="0"/>
              <a:t>Data-binding </a:t>
            </a:r>
          </a:p>
          <a:p>
            <a:r>
              <a:rPr lang="en-US" dirty="0"/>
              <a:t>Dependency Injection</a:t>
            </a:r>
          </a:p>
          <a:p>
            <a:r>
              <a:rPr lang="en-US" dirty="0"/>
              <a:t>Components and Templates</a:t>
            </a:r>
          </a:p>
          <a:p>
            <a:r>
              <a:rPr lang="en-US" dirty="0"/>
              <a:t>Code Reuse </a:t>
            </a:r>
          </a:p>
          <a:p>
            <a:r>
              <a:rPr lang="en-US" dirty="0"/>
              <a:t>Parallel Development </a:t>
            </a:r>
          </a:p>
          <a:p>
            <a:r>
              <a:rPr lang="en-US" dirty="0"/>
              <a:t>Testability </a:t>
            </a:r>
          </a:p>
          <a:p>
            <a:r>
              <a:rPr lang="en-US" dirty="0"/>
              <a:t>Performance</a:t>
            </a:r>
          </a:p>
          <a:p>
            <a:pPr marL="0" indent="0">
              <a:buNone/>
            </a:pPr>
            <a:endParaRPr lang="en-US" dirty="0"/>
          </a:p>
        </p:txBody>
      </p:sp>
      <p:pic>
        <p:nvPicPr>
          <p:cNvPr id="5" name="Picture 4"/>
          <p:cNvPicPr>
            <a:picLocks noChangeAspect="1"/>
          </p:cNvPicPr>
          <p:nvPr/>
        </p:nvPicPr>
        <p:blipFill>
          <a:blip r:embed="rId3"/>
          <a:stretch>
            <a:fillRect/>
          </a:stretch>
        </p:blipFill>
        <p:spPr>
          <a:xfrm>
            <a:off x="4302824" y="1825625"/>
            <a:ext cx="4577751" cy="3259863"/>
          </a:xfrm>
          <a:prstGeom prst="rect">
            <a:avLst/>
          </a:prstGeom>
        </p:spPr>
      </p:pic>
      <p:sp>
        <p:nvSpPr>
          <p:cNvPr id="6" name="TextBox 5"/>
          <p:cNvSpPr txBox="1"/>
          <p:nvPr/>
        </p:nvSpPr>
        <p:spPr>
          <a:xfrm>
            <a:off x="4085086" y="5477337"/>
            <a:ext cx="6030818" cy="307777"/>
          </a:xfrm>
          <a:prstGeom prst="rect">
            <a:avLst/>
          </a:prstGeom>
          <a:noFill/>
        </p:spPr>
        <p:txBody>
          <a:bodyPr wrap="none" rtlCol="0">
            <a:spAutoFit/>
          </a:bodyPr>
          <a:lstStyle/>
          <a:p>
            <a:r>
              <a:rPr lang="en-US" sz="1400" dirty="0"/>
              <a:t>Source: </a:t>
            </a:r>
            <a:r>
              <a:rPr lang="en-US" sz="1400" dirty="0">
                <a:hlinkClick r:id="rId4"/>
              </a:rPr>
              <a:t>http://stackoverflow.com/research/developer-survey-2016</a:t>
            </a:r>
            <a:r>
              <a:rPr lang="en-US" sz="1400" dirty="0"/>
              <a:t> </a:t>
            </a:r>
          </a:p>
        </p:txBody>
      </p:sp>
    </p:spTree>
    <p:extLst>
      <p:ext uri="{BB962C8B-B14F-4D97-AF65-F5344CB8AC3E}">
        <p14:creationId xmlns:p14="http://schemas.microsoft.com/office/powerpoint/2010/main" val="193855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925" y="0"/>
            <a:ext cx="3870075" cy="6858000"/>
          </a:xfrm>
          <a:prstGeom prst="rect">
            <a:avLst/>
          </a:prstGeom>
        </p:spPr>
      </p:pic>
      <p:sp>
        <p:nvSpPr>
          <p:cNvPr id="2" name="Title 1"/>
          <p:cNvSpPr>
            <a:spLocks noGrp="1"/>
          </p:cNvSpPr>
          <p:nvPr>
            <p:ph type="title"/>
          </p:nvPr>
        </p:nvSpPr>
        <p:spPr/>
        <p:txBody>
          <a:bodyPr/>
          <a:lstStyle/>
          <a:p>
            <a:r>
              <a:rPr lang="en-US" dirty="0"/>
              <a:t>Why Angular 2?</a:t>
            </a:r>
          </a:p>
        </p:txBody>
      </p:sp>
      <p:sp>
        <p:nvSpPr>
          <p:cNvPr id="3" name="Content Placeholder 2"/>
          <p:cNvSpPr>
            <a:spLocks noGrp="1"/>
          </p:cNvSpPr>
          <p:nvPr>
            <p:ph idx="1"/>
          </p:nvPr>
        </p:nvSpPr>
        <p:spPr>
          <a:xfrm>
            <a:off x="628650" y="1825625"/>
            <a:ext cx="7886700" cy="4351338"/>
          </a:xfrm>
          <a:solidFill>
            <a:schemeClr val="bg1">
              <a:alpha val="56000"/>
            </a:schemeClr>
          </a:solidFill>
        </p:spPr>
        <p:txBody>
          <a:bodyPr>
            <a:normAutofit fontScale="85000" lnSpcReduction="10000"/>
          </a:bodyPr>
          <a:lstStyle/>
          <a:p>
            <a:r>
              <a:rPr lang="en-US" dirty="0"/>
              <a:t>Small footprint (á la carte) </a:t>
            </a:r>
          </a:p>
          <a:p>
            <a:r>
              <a:rPr lang="en-US" dirty="0"/>
              <a:t>Easy to read, understand, and learn declarative interface </a:t>
            </a:r>
          </a:p>
          <a:p>
            <a:r>
              <a:rPr lang="en-US" dirty="0"/>
              <a:t>Improved performance (5x rendering in all scenarios over Angular 1.x) </a:t>
            </a:r>
          </a:p>
          <a:p>
            <a:r>
              <a:rPr lang="en-US" dirty="0"/>
              <a:t>Great CSS management (CSS per component) </a:t>
            </a:r>
          </a:p>
          <a:p>
            <a:r>
              <a:rPr lang="en-US" dirty="0"/>
              <a:t>Module prefixing (easier to move related files in large projects) </a:t>
            </a:r>
          </a:p>
          <a:p>
            <a:r>
              <a:rPr lang="en-US" dirty="0"/>
              <a:t>Server-side rendering with Angular universal </a:t>
            </a:r>
          </a:p>
          <a:p>
            <a:r>
              <a:rPr lang="en-US" dirty="0"/>
              <a:t>Testing support </a:t>
            </a:r>
          </a:p>
          <a:p>
            <a:r>
              <a:rPr lang="en-US" dirty="0"/>
              <a:t>Advanced scaffolding with Angular-CLI (</a:t>
            </a:r>
            <a:r>
              <a:rPr lang="en-US" dirty="0" err="1"/>
              <a:t>Webpack</a:t>
            </a:r>
            <a:r>
              <a:rPr lang="en-US" dirty="0"/>
              <a:t>!) </a:t>
            </a:r>
          </a:p>
          <a:p>
            <a:r>
              <a:rPr lang="en-US" dirty="0" err="1"/>
              <a:t>TypeScript</a:t>
            </a:r>
            <a:r>
              <a:rPr lang="en-US" dirty="0"/>
              <a:t> (stay tuned…)</a:t>
            </a:r>
          </a:p>
          <a:p>
            <a:pPr marL="0" indent="0">
              <a:buNone/>
            </a:pPr>
            <a:endParaRPr lang="en-US" dirty="0"/>
          </a:p>
        </p:txBody>
      </p:sp>
    </p:spTree>
    <p:extLst>
      <p:ext uri="{BB962C8B-B14F-4D97-AF65-F5344CB8AC3E}">
        <p14:creationId xmlns:p14="http://schemas.microsoft.com/office/powerpoint/2010/main" val="16613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a:solidFill>
                  <a:schemeClr val="bg1"/>
                </a:solidFill>
                <a:effectLst>
                  <a:outerShdw blurRad="76200" dist="38100" dir="5400000" sx="101000" sy="101000" algn="t" rotWithShape="0">
                    <a:prstClr val="black">
                      <a:alpha val="79000"/>
                    </a:prstClr>
                  </a:outerShdw>
                </a:effectLst>
              </a:rPr>
              <a:t>Why </a:t>
            </a:r>
            <a:r>
              <a:rPr lang="en-US" dirty="0" err="1">
                <a:solidFill>
                  <a:schemeClr val="bg1"/>
                </a:solidFill>
                <a:effectLst>
                  <a:outerShdw blurRad="76200" dist="38100" dir="5400000" sx="101000" sy="101000" algn="t" rotWithShape="0">
                    <a:prstClr val="black">
                      <a:alpha val="79000"/>
                    </a:prstClr>
                  </a:outerShdw>
                </a:effectLst>
              </a:rPr>
              <a:t>TypeScript</a:t>
            </a:r>
            <a:r>
              <a:rPr lang="en-US" dirty="0">
                <a:solidFill>
                  <a:schemeClr val="bg1"/>
                </a:solidFill>
                <a:effectLst>
                  <a:outerShdw blurRad="76200" dist="38100" dir="5400000" sx="101000" sy="101000" algn="t" rotWithShape="0">
                    <a:prstClr val="black">
                      <a:alpha val="79000"/>
                    </a:prstClr>
                  </a:outerShdw>
                </a:effectLst>
              </a:rPr>
              <a:t>? (1 of 2)</a:t>
            </a:r>
          </a:p>
        </p:txBody>
      </p:sp>
      <p:sp>
        <p:nvSpPr>
          <p:cNvPr id="3" name="Content Placeholder 2"/>
          <p:cNvSpPr>
            <a:spLocks noGrp="1"/>
          </p:cNvSpPr>
          <p:nvPr>
            <p:ph idx="1"/>
          </p:nvPr>
        </p:nvSpPr>
        <p:spPr>
          <a:solidFill>
            <a:schemeClr val="bg1">
              <a:alpha val="62000"/>
            </a:schemeClr>
          </a:solidFill>
        </p:spPr>
        <p:txBody>
          <a:bodyPr>
            <a:normAutofit fontScale="85000" lnSpcReduction="20000"/>
          </a:bodyPr>
          <a:lstStyle/>
          <a:p>
            <a:r>
              <a:rPr lang="en-US" dirty="0"/>
              <a:t>“I cannot say I have ever been a Microsoft fan but </a:t>
            </a:r>
            <a:r>
              <a:rPr lang="en-US" dirty="0" err="1"/>
              <a:t>TypeScript</a:t>
            </a:r>
            <a:r>
              <a:rPr lang="en-US" dirty="0"/>
              <a:t> has ‘softened’ me, it is easily </a:t>
            </a:r>
            <a:r>
              <a:rPr lang="en-US" b="1" dirty="0"/>
              <a:t>one of the best web technologies to arrive in the past 3 years</a:t>
            </a:r>
            <a:r>
              <a:rPr lang="en-US" dirty="0"/>
              <a:t>.” - </a:t>
            </a:r>
            <a:r>
              <a:rPr lang="en-US" sz="1600" dirty="0">
                <a:hlinkClick r:id="rId3"/>
              </a:rPr>
              <a:t>https://tedpatrick.com/2013/06/25/7-months-with-typescript/</a:t>
            </a:r>
            <a:r>
              <a:rPr lang="en-US" sz="1600" dirty="0"/>
              <a:t> </a:t>
            </a:r>
          </a:p>
          <a:p>
            <a:r>
              <a:rPr lang="en-US" dirty="0"/>
              <a:t>“Overall, </a:t>
            </a:r>
            <a:r>
              <a:rPr lang="en-US" b="1" dirty="0" err="1"/>
              <a:t>TypeScript</a:t>
            </a:r>
            <a:r>
              <a:rPr lang="en-US" b="1" dirty="0"/>
              <a:t> is wonderful to work with</a:t>
            </a:r>
            <a:r>
              <a:rPr lang="en-US" dirty="0"/>
              <a:t>. It helps developers catch errors quickly, adds types and type-checking, and documents your progress so that if someone else wants to contribute, or you need to return to your work months later, you can easily pick up where you left off.” - </a:t>
            </a:r>
            <a:r>
              <a:rPr lang="en-US" sz="1600" dirty="0">
                <a:hlinkClick r:id="rId4"/>
              </a:rPr>
              <a:t>http://www.livetiles.nyc/blog/typescript-a-digital-workplace-success-story/</a:t>
            </a:r>
            <a:r>
              <a:rPr lang="en-US" dirty="0"/>
              <a:t> </a:t>
            </a:r>
          </a:p>
          <a:p>
            <a:r>
              <a:rPr lang="en-US" dirty="0"/>
              <a:t>“… we use </a:t>
            </a:r>
            <a:r>
              <a:rPr lang="en-US" dirty="0" err="1"/>
              <a:t>TypeScript</a:t>
            </a:r>
            <a:r>
              <a:rPr lang="en-US" dirty="0"/>
              <a:t> not because we’re part of Microsoft, but because we find tremendous value by </a:t>
            </a:r>
            <a:r>
              <a:rPr lang="en-US" b="1" dirty="0"/>
              <a:t>improving our productivity and keeping our quality high which together allow us to move much faster</a:t>
            </a:r>
            <a:r>
              <a:rPr lang="en-US" dirty="0"/>
              <a:t>.” - </a:t>
            </a:r>
            <a:r>
              <a:rPr lang="en-US" sz="1600" dirty="0">
                <a:hlinkClick r:id="rId5"/>
              </a:rPr>
              <a:t>https://medium.com/@delveeng/why-we-love-typescript-bec2df88d6c2#.pzp9xp7an</a:t>
            </a:r>
            <a:r>
              <a:rPr lang="en-US" sz="1600" dirty="0"/>
              <a:t> </a:t>
            </a:r>
          </a:p>
          <a:p>
            <a:pPr marL="0" indent="0">
              <a:buNone/>
            </a:pPr>
            <a:endParaRPr lang="en-US" dirty="0"/>
          </a:p>
        </p:txBody>
      </p:sp>
    </p:spTree>
    <p:extLst>
      <p:ext uri="{BB962C8B-B14F-4D97-AF65-F5344CB8AC3E}">
        <p14:creationId xmlns:p14="http://schemas.microsoft.com/office/powerpoint/2010/main" val="1826756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TypeScript</a:t>
            </a:r>
            <a:r>
              <a:rPr lang="en-US" dirty="0"/>
              <a:t>? (2 of 2)</a:t>
            </a:r>
          </a:p>
        </p:txBody>
      </p:sp>
      <p:sp>
        <p:nvSpPr>
          <p:cNvPr id="3" name="Content Placeholder 2"/>
          <p:cNvSpPr>
            <a:spLocks noGrp="1"/>
          </p:cNvSpPr>
          <p:nvPr>
            <p:ph idx="1"/>
          </p:nvPr>
        </p:nvSpPr>
        <p:spPr/>
        <p:txBody>
          <a:bodyPr/>
          <a:lstStyle/>
          <a:p>
            <a:pPr marL="0" indent="0" algn="ctr">
              <a:buNone/>
            </a:pPr>
            <a:r>
              <a:rPr lang="en-US" dirty="0">
                <a:hlinkClick r:id="rId2"/>
              </a:rPr>
              <a:t>http://bit.ly/typescriptvid</a:t>
            </a:r>
            <a:r>
              <a:rPr lang="en-US" dirty="0"/>
              <a:t> </a:t>
            </a:r>
          </a:p>
          <a:p>
            <a:pPr marL="0" indent="0" algn="ctr">
              <a:buNone/>
            </a:pPr>
            <a:endParaRPr lang="en-US" dirty="0"/>
          </a:p>
        </p:txBody>
      </p:sp>
      <p:pic>
        <p:nvPicPr>
          <p:cNvPr id="6" name="Picture 5"/>
          <p:cNvPicPr>
            <a:picLocks noChangeAspect="1"/>
          </p:cNvPicPr>
          <p:nvPr/>
        </p:nvPicPr>
        <p:blipFill>
          <a:blip r:embed="rId3"/>
          <a:stretch>
            <a:fillRect/>
          </a:stretch>
        </p:blipFill>
        <p:spPr>
          <a:xfrm>
            <a:off x="1690687" y="2624135"/>
            <a:ext cx="5762625" cy="3238500"/>
          </a:xfrm>
          <a:prstGeom prst="rect">
            <a:avLst/>
          </a:prstGeom>
        </p:spPr>
      </p:pic>
    </p:spTree>
    <p:extLst>
      <p:ext uri="{BB962C8B-B14F-4D97-AF65-F5344CB8AC3E}">
        <p14:creationId xmlns:p14="http://schemas.microsoft.com/office/powerpoint/2010/main" val="14019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time is it?</a:t>
            </a:r>
          </a:p>
        </p:txBody>
      </p:sp>
      <p:pic>
        <p:nvPicPr>
          <p:cNvPr id="1028" name="Picture 4" descr="Winter is Coming - The Ng2 Demo Is Com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0750" y="2215356"/>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46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6"/>
            <a:ext cx="7886700" cy="5811837"/>
          </a:xfrm>
        </p:spPr>
        <p:txBody>
          <a:bodyPr/>
          <a:lstStyle/>
          <a:p>
            <a:r>
              <a:rPr lang="en-US" dirty="0"/>
              <a:t>Serve, Test, E2E, &amp; Build</a:t>
            </a:r>
          </a:p>
          <a:p>
            <a:r>
              <a:rPr lang="en-US" dirty="0"/>
              <a:t>Generate a service</a:t>
            </a:r>
          </a:p>
          <a:p>
            <a:r>
              <a:rPr lang="en-US" dirty="0"/>
              <a:t>DI </a:t>
            </a:r>
          </a:p>
          <a:p>
            <a:r>
              <a:rPr lang="en-US" dirty="0"/>
              <a:t>View models</a:t>
            </a:r>
          </a:p>
          <a:p>
            <a:r>
              <a:rPr lang="en-US" dirty="0"/>
              <a:t>Bindings</a:t>
            </a:r>
          </a:p>
          <a:p>
            <a:r>
              <a:rPr lang="en-US" dirty="0"/>
              <a:t>Local variables</a:t>
            </a:r>
          </a:p>
          <a:p>
            <a:r>
              <a:rPr lang="en-US" dirty="0"/>
              <a:t>Events </a:t>
            </a:r>
          </a:p>
          <a:p>
            <a:r>
              <a:rPr lang="en-US" dirty="0"/>
              <a:t>CSS </a:t>
            </a:r>
          </a:p>
          <a:p>
            <a:r>
              <a:rPr lang="en-US" dirty="0"/>
              <a:t>Components</a:t>
            </a:r>
          </a:p>
          <a:p>
            <a:r>
              <a:rPr lang="en-US" dirty="0"/>
              <a:t>Directives</a:t>
            </a:r>
          </a:p>
          <a:p>
            <a:r>
              <a:rPr lang="en-US" dirty="0"/>
              <a:t>Added module</a:t>
            </a:r>
          </a:p>
          <a:p>
            <a:endParaRPr lang="en-US" dirty="0"/>
          </a:p>
          <a:p>
            <a:endParaRPr lang="en-US" dirty="0"/>
          </a:p>
        </p:txBody>
      </p:sp>
    </p:spTree>
    <p:extLst>
      <p:ext uri="{BB962C8B-B14F-4D97-AF65-F5344CB8AC3E}">
        <p14:creationId xmlns:p14="http://schemas.microsoft.com/office/powerpoint/2010/main" val="3556909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Content Placeholder 3"/>
          <p:cNvSpPr>
            <a:spLocks noGrp="1"/>
          </p:cNvSpPr>
          <p:nvPr>
            <p:ph idx="1"/>
          </p:nvPr>
        </p:nvSpPr>
        <p:spPr>
          <a:xfrm>
            <a:off x="628649" y="1825625"/>
            <a:ext cx="8347399" cy="4351338"/>
          </a:xfrm>
        </p:spPr>
        <p:txBody>
          <a:bodyPr/>
          <a:lstStyle/>
          <a:p>
            <a:pPr marL="0" indent="0">
              <a:buNone/>
            </a:pPr>
            <a:r>
              <a:rPr lang="en-US" dirty="0"/>
              <a:t> </a:t>
            </a:r>
            <a:r>
              <a:rPr lang="en-US" dirty="0">
                <a:hlinkClick r:id="rId2"/>
              </a:rPr>
              <a:t>http://ivision.com/author/jlikness</a:t>
            </a:r>
            <a:r>
              <a:rPr lang="en-US" dirty="0"/>
              <a:t> </a:t>
            </a:r>
          </a:p>
          <a:p>
            <a:pPr marL="0" indent="0">
              <a:buNone/>
            </a:pPr>
            <a:r>
              <a:rPr lang="en-US" dirty="0"/>
              <a:t> </a:t>
            </a:r>
            <a:r>
              <a:rPr lang="en-US" dirty="0">
                <a:hlinkClick r:id="rId3"/>
              </a:rPr>
              <a:t>https://twitter.com/jeremylikness</a:t>
            </a:r>
            <a:endParaRPr lang="en-US" dirty="0"/>
          </a:p>
          <a:p>
            <a:pPr marL="0" indent="0">
              <a:buNone/>
            </a:pPr>
            <a:r>
              <a:rPr lang="en-US" dirty="0"/>
              <a:t> </a:t>
            </a:r>
            <a:r>
              <a:rPr lang="en-US" dirty="0">
                <a:hlinkClick r:id="rId4"/>
              </a:rPr>
              <a:t>https://linkedin.com/in/jeremy.likness</a:t>
            </a:r>
            <a:r>
              <a:rPr lang="en-US" dirty="0"/>
              <a:t> </a:t>
            </a:r>
          </a:p>
          <a:p>
            <a:pPr marL="0" indent="0">
              <a:buNone/>
            </a:pPr>
            <a:r>
              <a:rPr lang="en-US" dirty="0"/>
              <a:t> </a:t>
            </a:r>
            <a:r>
              <a:rPr lang="en-US" dirty="0">
                <a:hlinkClick r:id="rId5"/>
              </a:rPr>
              <a:t>http://stackoverflow.com/users/228918/jeremy-likness</a:t>
            </a:r>
            <a:endParaRPr lang="en-US" dirty="0"/>
          </a:p>
          <a:p>
            <a:pPr marL="0" indent="0">
              <a:buNone/>
            </a:pPr>
            <a:r>
              <a:rPr lang="en-US" dirty="0"/>
              <a:t> </a:t>
            </a:r>
            <a:r>
              <a:rPr lang="en-US" dirty="0">
                <a:hlinkClick r:id="rId6"/>
              </a:rPr>
              <a:t>https://github.com/JeremyLikness</a:t>
            </a:r>
            <a:r>
              <a:rPr lang="en-US" dirty="0"/>
              <a:t> </a:t>
            </a:r>
          </a:p>
          <a:p>
            <a:pPr marL="0" indent="0">
              <a:buNone/>
            </a:pPr>
            <a:r>
              <a:rPr lang="en-US" dirty="0"/>
              <a:t> </a:t>
            </a:r>
            <a:r>
              <a:rPr lang="en-US" dirty="0">
                <a:hlinkClick r:id="rId7"/>
              </a:rPr>
              <a:t>http://csharperimage.jeremylikness.com/</a:t>
            </a:r>
            <a:r>
              <a:rPr lang="en-US" dirty="0"/>
              <a:t>  </a:t>
            </a:r>
          </a:p>
        </p:txBody>
      </p:sp>
      <p:pic>
        <p:nvPicPr>
          <p:cNvPr id="3076" name="Picture 4" descr="Jeremy Liknes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354" y="182562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ollow Jeremy on Twit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354" y="22653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llow Jeremy on LinkedI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354" y="277773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llow Jeremy on Stack Overflo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418" y="331469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ollow Jeremy on GitHu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354" y="38208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Jeremy's Blo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9354" y="435781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4"/>
          <a:stretch>
            <a:fillRect/>
          </a:stretch>
        </p:blipFill>
        <p:spPr>
          <a:xfrm>
            <a:off x="6325927" y="5260461"/>
            <a:ext cx="2189423" cy="916502"/>
          </a:xfrm>
          <a:prstGeom prst="rect">
            <a:avLst/>
          </a:prstGeom>
        </p:spPr>
      </p:pic>
    </p:spTree>
    <p:extLst>
      <p:ext uri="{BB962C8B-B14F-4D97-AF65-F5344CB8AC3E}">
        <p14:creationId xmlns:p14="http://schemas.microsoft.com/office/powerpoint/2010/main" val="2053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Platinum Sponsors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66" y="2397588"/>
            <a:ext cx="3328787" cy="11095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438" y="2716608"/>
            <a:ext cx="2857500" cy="7905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7438" y="4171148"/>
            <a:ext cx="3072548" cy="85007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 y="4137499"/>
            <a:ext cx="3127393" cy="917369"/>
          </a:xfrm>
          <a:prstGeom prst="rect">
            <a:avLst/>
          </a:prstGeom>
        </p:spPr>
      </p:pic>
    </p:spTree>
    <p:extLst>
      <p:ext uri="{BB962C8B-B14F-4D97-AF65-F5344CB8AC3E}">
        <p14:creationId xmlns:p14="http://schemas.microsoft.com/office/powerpoint/2010/main" val="235248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Gold Sponsors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179" y="3734850"/>
            <a:ext cx="2143125" cy="6715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1036" y="4648435"/>
            <a:ext cx="2143125" cy="6286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8743" y="3504026"/>
            <a:ext cx="2912234" cy="85425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5179" y="2650165"/>
            <a:ext cx="2143125" cy="6286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235" y="2492619"/>
            <a:ext cx="2458815" cy="721253"/>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1036" y="2585222"/>
            <a:ext cx="2143125" cy="62865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3925" y="3692493"/>
            <a:ext cx="2143125" cy="628650"/>
          </a:xfrm>
          <a:prstGeom prst="rect">
            <a:avLst/>
          </a:prstGeom>
        </p:spPr>
      </p:pic>
    </p:spTree>
    <p:extLst>
      <p:ext uri="{BB962C8B-B14F-4D97-AF65-F5344CB8AC3E}">
        <p14:creationId xmlns:p14="http://schemas.microsoft.com/office/powerpoint/2010/main" val="1760653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 y="3313418"/>
            <a:ext cx="7543800" cy="1088068"/>
          </a:xfrm>
        </p:spPr>
        <p:txBody>
          <a:bodyPr/>
          <a:lstStyle/>
          <a:p>
            <a:r>
              <a:rPr lang="en-US"/>
              <a:t>SWAG Sponsors</a:t>
            </a:r>
          </a:p>
        </p:txBody>
      </p:sp>
      <p:pic>
        <p:nvPicPr>
          <p:cNvPr id="5" name="Picture 11" descr="Wilder Mind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733" y="2656247"/>
            <a:ext cx="2066498" cy="60617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937260" y="1186503"/>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t>Silver Sponsors</a:t>
            </a:r>
          </a:p>
        </p:txBody>
      </p:sp>
      <p:cxnSp>
        <p:nvCxnSpPr>
          <p:cNvPr id="18" name="Straight Connector 17"/>
          <p:cNvCxnSpPr/>
          <p:nvPr/>
        </p:nvCxnSpPr>
        <p:spPr>
          <a:xfrm>
            <a:off x="895149" y="4289811"/>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8569" y="4718528"/>
            <a:ext cx="2057400" cy="60350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7456" y="2656248"/>
            <a:ext cx="2574872" cy="75529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3519" y="4651353"/>
            <a:ext cx="1753185" cy="514268"/>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3181" y="4702052"/>
            <a:ext cx="2143125" cy="628650"/>
          </a:xfrm>
          <a:prstGeom prst="rect">
            <a:avLst/>
          </a:prstGeom>
        </p:spPr>
      </p:pic>
    </p:spTree>
    <p:extLst>
      <p:ext uri="{BB962C8B-B14F-4D97-AF65-F5344CB8AC3E}">
        <p14:creationId xmlns:p14="http://schemas.microsoft.com/office/powerpoint/2010/main" val="21950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Surveys and Prizes</a:t>
            </a:r>
          </a:p>
        </p:txBody>
      </p:sp>
      <p:sp>
        <p:nvSpPr>
          <p:cNvPr id="3" name="Content Placeholder 2"/>
          <p:cNvSpPr>
            <a:spLocks noGrp="1"/>
          </p:cNvSpPr>
          <p:nvPr>
            <p:ph idx="1"/>
          </p:nvPr>
        </p:nvSpPr>
        <p:spPr>
          <a:xfrm>
            <a:off x="1757362" y="2241551"/>
            <a:ext cx="6609398" cy="3017520"/>
          </a:xfrm>
        </p:spPr>
        <p:txBody>
          <a:bodyPr vert="horz" lIns="0" tIns="34290" rIns="0" bIns="34290" rtlCol="0" anchor="t">
            <a:normAutofit/>
          </a:bodyPr>
          <a:lstStyle/>
          <a:p>
            <a:r>
              <a:rPr lang="en-US" sz="2100"/>
              <a:t>Please complete the session and event surveys!</a:t>
            </a:r>
          </a:p>
          <a:p>
            <a:pPr>
              <a:buFont typeface="Wingdings" charset="2"/>
              <a:buChar char="q"/>
            </a:pPr>
            <a:r>
              <a:rPr lang="en-US" sz="1800"/>
              <a:t>1 ticket per session survey</a:t>
            </a:r>
          </a:p>
          <a:p>
            <a:pPr>
              <a:buFont typeface="Wingdings" charset="2"/>
              <a:buChar char="q"/>
            </a:pPr>
            <a:r>
              <a:rPr lang="en-US" sz="1800"/>
              <a:t>1 ticket for the event survey</a:t>
            </a:r>
          </a:p>
          <a:p>
            <a:pPr>
              <a:buFont typeface="Wingdings" charset="2"/>
              <a:buChar char="q"/>
            </a:pPr>
            <a:r>
              <a:rPr lang="en-US" sz="1800"/>
              <a:t>1 ticket for completing the booth game</a:t>
            </a:r>
          </a:p>
          <a:p>
            <a:endParaRPr lang="en-US"/>
          </a:p>
          <a:p>
            <a:r>
              <a:rPr lang="en-US" sz="2100"/>
              <a:t>Drawing for prizes begins at 5pm in Q202</a:t>
            </a:r>
          </a:p>
        </p:txBody>
      </p:sp>
    </p:spTree>
    <p:extLst>
      <p:ext uri="{BB962C8B-B14F-4D97-AF65-F5344CB8AC3E}">
        <p14:creationId xmlns:p14="http://schemas.microsoft.com/office/powerpoint/2010/main" val="46998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About iVision</a:t>
            </a:r>
          </a:p>
        </p:txBody>
      </p:sp>
      <p:sp>
        <p:nvSpPr>
          <p:cNvPr id="9" name="Rectangle 8"/>
          <p:cNvSpPr/>
          <p:nvPr/>
        </p:nvSpPr>
        <p:spPr>
          <a:xfrm>
            <a:off x="3523837" y="1897523"/>
            <a:ext cx="5564258" cy="1015663"/>
          </a:xfrm>
          <a:prstGeom prst="rect">
            <a:avLst/>
          </a:prstGeom>
        </p:spPr>
        <p:txBody>
          <a:bodyPr wrap="square">
            <a:spAutoFit/>
          </a:bodyPr>
          <a:lstStyle/>
          <a:p>
            <a:r>
              <a:rPr lang="en-US" sz="1200" dirty="0"/>
              <a:t>A privately held, IT consulting firm headquartered in Midtown, Atlanta. </a:t>
            </a:r>
          </a:p>
          <a:p>
            <a:endParaRPr lang="en-US" sz="1200" dirty="0"/>
          </a:p>
          <a:p>
            <a:r>
              <a:rPr lang="en-US" sz="1200" dirty="0"/>
              <a:t>At </a:t>
            </a:r>
            <a:r>
              <a:rPr lang="en-US" sz="1200" dirty="0" err="1"/>
              <a:t>iVision</a:t>
            </a:r>
            <a:r>
              <a:rPr lang="en-US" sz="1200" dirty="0"/>
              <a:t>, we seek to understand our clients’ business first. We work with clients to architect, transform and support their technology — enabling them to realize their vision of a better tomorrow.</a:t>
            </a:r>
          </a:p>
        </p:txBody>
      </p:sp>
      <p:sp>
        <p:nvSpPr>
          <p:cNvPr id="10" name="Text Placeholder 2"/>
          <p:cNvSpPr txBox="1">
            <a:spLocks/>
          </p:cNvSpPr>
          <p:nvPr/>
        </p:nvSpPr>
        <p:spPr>
          <a:xfrm>
            <a:off x="562813" y="1442883"/>
            <a:ext cx="6386421" cy="277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1" name="TextBox 10"/>
          <p:cNvSpPr txBox="1"/>
          <p:nvPr/>
        </p:nvSpPr>
        <p:spPr>
          <a:xfrm>
            <a:off x="812153" y="4109717"/>
            <a:ext cx="2785621" cy="1015663"/>
          </a:xfrm>
          <a:prstGeom prst="rect">
            <a:avLst/>
          </a:prstGeom>
          <a:noFill/>
        </p:spPr>
        <p:txBody>
          <a:bodyPr wrap="square" rtlCol="0">
            <a:spAutoFit/>
          </a:bodyPr>
          <a:lstStyle/>
          <a:p>
            <a:r>
              <a:rPr lang="en-US" sz="1200" dirty="0"/>
              <a:t>Jeremy Likness| Director of App Dev</a:t>
            </a:r>
          </a:p>
          <a:p>
            <a:endParaRPr lang="en-US" sz="1200" dirty="0"/>
          </a:p>
          <a:p>
            <a:r>
              <a:rPr lang="en-US" sz="1200" dirty="0">
                <a:hlinkClick r:id="rId2"/>
              </a:rPr>
              <a:t>https://github.com/JeremyLikness</a:t>
            </a:r>
            <a:endParaRPr lang="en-US" sz="1200" dirty="0"/>
          </a:p>
          <a:p>
            <a:r>
              <a:rPr lang="en-US" sz="1200" dirty="0"/>
              <a:t> </a:t>
            </a:r>
          </a:p>
          <a:p>
            <a:r>
              <a:rPr lang="en-US" sz="1200" dirty="0">
                <a:hlinkClick r:id="rId3"/>
              </a:rPr>
              <a:t>http://bit.ly/coderblog</a:t>
            </a:r>
            <a:r>
              <a:rPr lang="en-US" sz="1200" dirty="0"/>
              <a:t> </a:t>
            </a:r>
          </a:p>
        </p:txBody>
      </p:sp>
      <p:sp>
        <p:nvSpPr>
          <p:cNvPr id="13" name="Text Placeholder 1"/>
          <p:cNvSpPr txBox="1">
            <a:spLocks/>
          </p:cNvSpPr>
          <p:nvPr/>
        </p:nvSpPr>
        <p:spPr>
          <a:xfrm>
            <a:off x="562813" y="2721844"/>
            <a:ext cx="2032782" cy="736547"/>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200" dirty="0"/>
          </a:p>
        </p:txBody>
      </p:sp>
      <p:sp>
        <p:nvSpPr>
          <p:cNvPr id="14" name="Text Placeholder 2"/>
          <p:cNvSpPr txBox="1">
            <a:spLocks/>
          </p:cNvSpPr>
          <p:nvPr/>
        </p:nvSpPr>
        <p:spPr>
          <a:xfrm>
            <a:off x="3523836" y="3132167"/>
            <a:ext cx="1709505" cy="218589"/>
          </a:xfrm>
          <a:prstGeom prst="rect">
            <a:avLst/>
          </a:prstGeom>
        </p:spPr>
        <p:txBody>
          <a:bodyPr vert="horz" lIns="91440" tIns="45720" rIns="91440" bIns="45720" rtlCol="0" anchor="ctr">
            <a:noAutofit/>
          </a:bodyPr>
          <a:lstStyle>
            <a:lvl1pPr marL="0" indent="0" algn="l" defTabSz="457200" rtl="0" eaLnBrk="1" latinLnBrk="0" hangingPunct="1">
              <a:lnSpc>
                <a:spcPct val="90000"/>
              </a:lnSpc>
              <a:spcBef>
                <a:spcPct val="20000"/>
              </a:spcBef>
              <a:buFont typeface="Arial"/>
              <a:buNone/>
              <a:defRPr sz="2000" b="0" i="0" kern="1200">
                <a:solidFill>
                  <a:schemeClr val="bg1"/>
                </a:solidFill>
                <a:latin typeface="Calibri Light"/>
                <a:ea typeface="+mn-ea"/>
                <a:cs typeface="Calibri Light"/>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solidFill>
                  <a:schemeClr val="tx1"/>
                </a:solidFill>
                <a:latin typeface="+mn-lt"/>
                <a:cs typeface="+mn-cs"/>
              </a:rPr>
              <a:t>The </a:t>
            </a:r>
            <a:r>
              <a:rPr lang="en-US" sz="1200" b="1" dirty="0" err="1">
                <a:solidFill>
                  <a:schemeClr val="tx1"/>
                </a:solidFill>
                <a:latin typeface="+mn-lt"/>
                <a:cs typeface="+mn-cs"/>
              </a:rPr>
              <a:t>iVision</a:t>
            </a:r>
            <a:r>
              <a:rPr lang="en-US" sz="1200" b="1" dirty="0">
                <a:solidFill>
                  <a:schemeClr val="tx1"/>
                </a:solidFill>
                <a:latin typeface="+mn-lt"/>
                <a:cs typeface="+mn-cs"/>
              </a:rPr>
              <a:t> Difference</a:t>
            </a:r>
            <a:endParaRPr lang="en-US" sz="1200" b="1" spc="-90" dirty="0">
              <a:solidFill>
                <a:schemeClr val="tx1"/>
              </a:solidFill>
              <a:latin typeface="+mn-lt"/>
              <a:cs typeface="+mn-cs"/>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033" t="-77" r="-243" b="122"/>
          <a:stretch/>
        </p:blipFill>
        <p:spPr>
          <a:xfrm>
            <a:off x="5892909" y="2807547"/>
            <a:ext cx="2516176" cy="2453114"/>
          </a:xfrm>
          <a:prstGeom prst="rect">
            <a:avLst/>
          </a:prstGeom>
        </p:spPr>
      </p:pic>
      <p:sp>
        <p:nvSpPr>
          <p:cNvPr id="16" name="Text Placeholder 1"/>
          <p:cNvSpPr txBox="1">
            <a:spLocks/>
          </p:cNvSpPr>
          <p:nvPr/>
        </p:nvSpPr>
        <p:spPr>
          <a:xfrm>
            <a:off x="3570166" y="3302586"/>
            <a:ext cx="2410140" cy="1387364"/>
          </a:xfrm>
          <a:prstGeom prst="rect">
            <a:avLst/>
          </a:prstGeom>
        </p:spPr>
        <p:txBody>
          <a:bodyPr>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C00000"/>
              </a:buClr>
              <a:buFont typeface="Wingdings" panose="05000000000000000000" pitchFamily="2" charset="2"/>
              <a:buChar char="§"/>
            </a:pPr>
            <a:r>
              <a:rPr lang="en-US" sz="1200" dirty="0"/>
              <a:t>Engineering Expertise</a:t>
            </a:r>
          </a:p>
          <a:p>
            <a:pPr>
              <a:buClr>
                <a:srgbClr val="C00000"/>
              </a:buClr>
              <a:buFont typeface="Wingdings" panose="05000000000000000000" pitchFamily="2" charset="2"/>
              <a:buChar char="§"/>
            </a:pPr>
            <a:r>
              <a:rPr lang="en-US" sz="1200" dirty="0"/>
              <a:t>White Glove Service</a:t>
            </a:r>
          </a:p>
          <a:p>
            <a:pPr>
              <a:buClr>
                <a:srgbClr val="C00000"/>
              </a:buClr>
              <a:buFont typeface="Wingdings" panose="05000000000000000000" pitchFamily="2" charset="2"/>
              <a:buChar char="§"/>
            </a:pPr>
            <a:r>
              <a:rPr lang="en-US" sz="1200" dirty="0"/>
              <a:t>Delivery Assurance</a:t>
            </a:r>
          </a:p>
          <a:p>
            <a:pPr>
              <a:buClr>
                <a:srgbClr val="C00000"/>
              </a:buClr>
              <a:buFont typeface="Wingdings" panose="05000000000000000000" pitchFamily="2" charset="2"/>
              <a:buChar char="§"/>
            </a:pPr>
            <a:r>
              <a:rPr lang="en-US" sz="1200" dirty="0"/>
              <a:t>Flexible Business Model</a:t>
            </a:r>
          </a:p>
          <a:p>
            <a:pPr>
              <a:buClr>
                <a:srgbClr val="C00000"/>
              </a:buClr>
              <a:buFont typeface="Wingdings" panose="05000000000000000000" pitchFamily="2" charset="2"/>
              <a:buChar char="§"/>
            </a:pPr>
            <a:r>
              <a:rPr lang="en-US" sz="1200" dirty="0"/>
              <a:t>Proven Partner Ecosystem</a:t>
            </a:r>
          </a:p>
          <a:p>
            <a:pPr>
              <a:buClr>
                <a:srgbClr val="C00000"/>
              </a:buClr>
              <a:buFont typeface="Wingdings" panose="05000000000000000000" pitchFamily="2" charset="2"/>
              <a:buChar char="§"/>
            </a:pPr>
            <a:r>
              <a:rPr lang="en-US" sz="1200" dirty="0"/>
              <a:t>Culture &amp; People</a:t>
            </a:r>
          </a:p>
        </p:txBody>
      </p:sp>
      <p:pic>
        <p:nvPicPr>
          <p:cNvPr id="17" name="Picture 16"/>
          <p:cNvPicPr>
            <a:picLocks noChangeAspect="1"/>
          </p:cNvPicPr>
          <p:nvPr/>
        </p:nvPicPr>
        <p:blipFill>
          <a:blip r:embed="rId5"/>
          <a:stretch>
            <a:fillRect/>
          </a:stretch>
        </p:blipFill>
        <p:spPr>
          <a:xfrm>
            <a:off x="893457" y="1721676"/>
            <a:ext cx="2189423" cy="916502"/>
          </a:xfrm>
          <a:prstGeom prst="rect">
            <a:avLst/>
          </a:prstGeom>
        </p:spPr>
      </p:pic>
      <p:sp>
        <p:nvSpPr>
          <p:cNvPr id="18" name="Text Placeholder 2"/>
          <p:cNvSpPr txBox="1">
            <a:spLocks/>
          </p:cNvSpPr>
          <p:nvPr/>
        </p:nvSpPr>
        <p:spPr>
          <a:xfrm>
            <a:off x="3523837" y="1719971"/>
            <a:ext cx="1709505" cy="218589"/>
          </a:xfrm>
          <a:prstGeom prst="rect">
            <a:avLst/>
          </a:prstGeom>
        </p:spPr>
        <p:txBody>
          <a:bodyPr vert="horz" lIns="91440" tIns="45720" rIns="91440" bIns="45720" rtlCol="0" anchor="ctr">
            <a:noAutofit/>
          </a:bodyPr>
          <a:lstStyle>
            <a:lvl1pPr marL="0" indent="0" algn="l" defTabSz="457200" rtl="0" eaLnBrk="1" latinLnBrk="0" hangingPunct="1">
              <a:lnSpc>
                <a:spcPct val="90000"/>
              </a:lnSpc>
              <a:spcBef>
                <a:spcPct val="20000"/>
              </a:spcBef>
              <a:buFont typeface="Arial"/>
              <a:buNone/>
              <a:defRPr sz="2000" b="0" i="0" kern="1200">
                <a:solidFill>
                  <a:schemeClr val="bg1"/>
                </a:solidFill>
                <a:latin typeface="Calibri Light"/>
                <a:ea typeface="+mn-ea"/>
                <a:cs typeface="Calibri Light"/>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solidFill>
                  <a:schemeClr val="tx1"/>
                </a:solidFill>
                <a:latin typeface="+mn-lt"/>
                <a:cs typeface="+mn-cs"/>
              </a:rPr>
              <a:t>About </a:t>
            </a:r>
            <a:r>
              <a:rPr lang="en-US" sz="1200" b="1" dirty="0" err="1">
                <a:solidFill>
                  <a:schemeClr val="tx1"/>
                </a:solidFill>
                <a:latin typeface="+mn-lt"/>
                <a:cs typeface="+mn-cs"/>
              </a:rPr>
              <a:t>iVision</a:t>
            </a:r>
            <a:endParaRPr lang="en-US" sz="1200" b="1" spc="-90" dirty="0">
              <a:solidFill>
                <a:schemeClr val="tx1"/>
              </a:solidFill>
              <a:latin typeface="+mn-lt"/>
              <a:cs typeface="+mn-cs"/>
            </a:endParaRPr>
          </a:p>
        </p:txBody>
      </p:sp>
      <p:pic>
        <p:nvPicPr>
          <p:cNvPr id="20" name="Picture 19"/>
          <p:cNvPicPr>
            <a:picLocks noChangeAspect="1"/>
          </p:cNvPicPr>
          <p:nvPr/>
        </p:nvPicPr>
        <p:blipFill>
          <a:blip r:embed="rId6"/>
          <a:stretch>
            <a:fillRect/>
          </a:stretch>
        </p:blipFill>
        <p:spPr>
          <a:xfrm>
            <a:off x="812153" y="2692056"/>
            <a:ext cx="1345646" cy="1363782"/>
          </a:xfrm>
          <a:prstGeom prst="rect">
            <a:avLst/>
          </a:prstGeom>
        </p:spPr>
      </p:pic>
      <p:pic>
        <p:nvPicPr>
          <p:cNvPr id="1026" name="Picture 2" descr="Follow Jeremy on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239" y="4495995"/>
            <a:ext cx="268667" cy="268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eremy's Blo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239" y="4876040"/>
            <a:ext cx="249340" cy="24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05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8254"/>
            <a:ext cx="9144000" cy="6874002"/>
          </a:xfrm>
          <a:prstGeom prst="rect">
            <a:avLst/>
          </a:prstGeom>
          <a:effectLst/>
        </p:spPr>
      </p:pic>
      <p:sp>
        <p:nvSpPr>
          <p:cNvPr id="2" name="Title 1"/>
          <p:cNvSpPr>
            <a:spLocks noGrp="1"/>
          </p:cNvSpPr>
          <p:nvPr>
            <p:ph type="title"/>
          </p:nvPr>
        </p:nvSpPr>
        <p:spPr/>
        <p:txBody>
          <a:bodyPr/>
          <a:lstStyle/>
          <a:p>
            <a:r>
              <a:rPr lang="en-US" dirty="0">
                <a:solidFill>
                  <a:schemeClr val="bg1"/>
                </a:solidFill>
                <a:effectLst>
                  <a:outerShdw blurRad="63500" sx="102000" sy="102000" algn="ctr" rotWithShape="0">
                    <a:prstClr val="black">
                      <a:alpha val="40000"/>
                    </a:prstClr>
                  </a:outerShdw>
                </a:effectLst>
              </a:rPr>
              <a:t>Agenda</a:t>
            </a:r>
          </a:p>
        </p:txBody>
      </p:sp>
      <p:sp>
        <p:nvSpPr>
          <p:cNvPr id="3" name="Content Placeholder 2"/>
          <p:cNvSpPr>
            <a:spLocks noGrp="1"/>
          </p:cNvSpPr>
          <p:nvPr>
            <p:ph idx="1"/>
          </p:nvPr>
        </p:nvSpPr>
        <p:spPr>
          <a:effectLst>
            <a:outerShdw blurRad="139700" dist="50800" sx="113000" sy="113000" algn="ctr" rotWithShape="0">
              <a:prstClr val="black">
                <a:alpha val="88000"/>
              </a:prstClr>
            </a:outerShdw>
          </a:effectLst>
        </p:spPr>
        <p:txBody>
          <a:bodyPr/>
          <a:lstStyle/>
          <a:p>
            <a:r>
              <a:rPr lang="en-US" dirty="0">
                <a:solidFill>
                  <a:schemeClr val="bg1"/>
                </a:solidFill>
                <a:effectLst>
                  <a:outerShdw blurRad="50800" dist="38100" dir="5400000" algn="t" rotWithShape="0">
                    <a:prstClr val="black">
                      <a:alpha val="40000"/>
                    </a:prstClr>
                  </a:outerShdw>
                </a:effectLst>
              </a:rPr>
              <a:t>Pre-requisites </a:t>
            </a:r>
          </a:p>
          <a:p>
            <a:r>
              <a:rPr lang="en-US" dirty="0">
                <a:solidFill>
                  <a:schemeClr val="bg1"/>
                </a:solidFill>
                <a:effectLst>
                  <a:outerShdw blurRad="50800" dist="38100" dir="5400000" algn="t" rotWithShape="0">
                    <a:prstClr val="black">
                      <a:alpha val="40000"/>
                    </a:prstClr>
                  </a:outerShdw>
                </a:effectLst>
              </a:rPr>
              <a:t>Getting Started / Angular-CLI </a:t>
            </a:r>
          </a:p>
          <a:p>
            <a:r>
              <a:rPr lang="en-US" dirty="0">
                <a:solidFill>
                  <a:schemeClr val="bg1"/>
                </a:solidFill>
                <a:effectLst>
                  <a:outerShdw blurRad="50800" dist="38100" dir="5400000" algn="t" rotWithShape="0">
                    <a:prstClr val="black">
                      <a:alpha val="40000"/>
                    </a:prstClr>
                  </a:outerShdw>
                </a:effectLst>
              </a:rPr>
              <a:t>Why? </a:t>
            </a:r>
          </a:p>
          <a:p>
            <a:r>
              <a:rPr lang="en-US" dirty="0">
                <a:solidFill>
                  <a:schemeClr val="bg1"/>
                </a:solidFill>
                <a:effectLst>
                  <a:outerShdw blurRad="50800" dist="38100" dir="5400000" algn="t" rotWithShape="0">
                    <a:prstClr val="black">
                      <a:alpha val="40000"/>
                    </a:prstClr>
                  </a:outerShdw>
                </a:effectLst>
              </a:rPr>
              <a:t>Demo </a:t>
            </a:r>
          </a:p>
          <a:p>
            <a:r>
              <a:rPr lang="en-US" dirty="0">
                <a:solidFill>
                  <a:schemeClr val="bg1"/>
                </a:solidFill>
                <a:effectLst>
                  <a:outerShdw blurRad="50800" dist="38100" dir="5400000" algn="t" rotWithShape="0">
                    <a:prstClr val="black">
                      <a:alpha val="40000"/>
                    </a:prstClr>
                  </a:outerShdw>
                </a:effectLst>
              </a:rPr>
              <a:t>Q&amp;A</a:t>
            </a:r>
          </a:p>
          <a:p>
            <a:pPr marL="0" indent="0">
              <a:buNone/>
            </a:pPr>
            <a:endParaRPr lang="en-US" dirty="0"/>
          </a:p>
        </p:txBody>
      </p:sp>
    </p:spTree>
    <p:extLst>
      <p:ext uri="{BB962C8B-B14F-4D97-AF65-F5344CB8AC3E}">
        <p14:creationId xmlns:p14="http://schemas.microsoft.com/office/powerpoint/2010/main" val="79056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pic>
        <p:nvPicPr>
          <p:cNvPr id="5" name="Picture 2" descr="node.j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501620"/>
            <a:ext cx="2686964" cy="164600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28650" y="3630656"/>
            <a:ext cx="3171142" cy="721886"/>
          </a:xfrm>
          <a:prstGeom prst="rect">
            <a:avLst/>
          </a:prstGeom>
        </p:spPr>
      </p:pic>
      <p:pic>
        <p:nvPicPr>
          <p:cNvPr id="7" name="Picture 4" descr="https://angularjs.org/img/AngularJS-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5038336"/>
            <a:ext cx="3648075" cy="1028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69633" y="2139955"/>
            <a:ext cx="2040880" cy="369332"/>
          </a:xfrm>
          <a:prstGeom prst="rect">
            <a:avLst/>
          </a:prstGeom>
          <a:noFill/>
        </p:spPr>
        <p:txBody>
          <a:bodyPr wrap="none" rtlCol="0">
            <a:spAutoFit/>
          </a:bodyPr>
          <a:lstStyle/>
          <a:p>
            <a:r>
              <a:rPr lang="en-US" dirty="0">
                <a:hlinkClick r:id="rId5"/>
              </a:rPr>
              <a:t>https://nodejs.org/</a:t>
            </a:r>
            <a:r>
              <a:rPr lang="en-US" dirty="0"/>
              <a:t> </a:t>
            </a:r>
          </a:p>
        </p:txBody>
      </p:sp>
      <p:sp>
        <p:nvSpPr>
          <p:cNvPr id="9" name="TextBox 8"/>
          <p:cNvSpPr txBox="1"/>
          <p:nvPr/>
        </p:nvSpPr>
        <p:spPr>
          <a:xfrm>
            <a:off x="5069633" y="3806933"/>
            <a:ext cx="3124445" cy="369332"/>
          </a:xfrm>
          <a:prstGeom prst="rect">
            <a:avLst/>
          </a:prstGeom>
          <a:noFill/>
        </p:spPr>
        <p:txBody>
          <a:bodyPr wrap="none" rtlCol="0">
            <a:spAutoFit/>
          </a:bodyPr>
          <a:lstStyle/>
          <a:p>
            <a:r>
              <a:rPr lang="en-US" dirty="0">
                <a:hlinkClick r:id="rId5"/>
              </a:rPr>
              <a:t>https://code.visualstudio.com/</a:t>
            </a:r>
            <a:r>
              <a:rPr lang="en-US" dirty="0"/>
              <a:t> </a:t>
            </a:r>
          </a:p>
        </p:txBody>
      </p:sp>
      <p:sp>
        <p:nvSpPr>
          <p:cNvPr id="10" name="TextBox 9"/>
          <p:cNvSpPr txBox="1"/>
          <p:nvPr/>
        </p:nvSpPr>
        <p:spPr>
          <a:xfrm>
            <a:off x="5069633" y="5368020"/>
            <a:ext cx="1962140" cy="369332"/>
          </a:xfrm>
          <a:prstGeom prst="rect">
            <a:avLst/>
          </a:prstGeom>
          <a:noFill/>
        </p:spPr>
        <p:txBody>
          <a:bodyPr wrap="none" rtlCol="0">
            <a:spAutoFit/>
          </a:bodyPr>
          <a:lstStyle/>
          <a:p>
            <a:r>
              <a:rPr lang="en-US" dirty="0">
                <a:hlinkClick r:id="rId6"/>
              </a:rPr>
              <a:t>https://angular.io/</a:t>
            </a:r>
            <a:r>
              <a:rPr lang="en-US" dirty="0"/>
              <a:t> </a:t>
            </a:r>
          </a:p>
        </p:txBody>
      </p:sp>
    </p:spTree>
    <p:extLst>
      <p:ext uri="{BB962C8B-B14F-4D97-AF65-F5344CB8AC3E}">
        <p14:creationId xmlns:p14="http://schemas.microsoft.com/office/powerpoint/2010/main" val="1782471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7482840"/>
          </a:xfrm>
          <a:prstGeom prst="rect">
            <a:avLst/>
          </a:prstGeom>
        </p:spPr>
      </p:pic>
      <p:sp>
        <p:nvSpPr>
          <p:cNvPr id="2" name="Title 1"/>
          <p:cNvSpPr>
            <a:spLocks noGrp="1"/>
          </p:cNvSpPr>
          <p:nvPr>
            <p:ph type="title"/>
          </p:nvPr>
        </p:nvSpPr>
        <p:spPr/>
        <p:txBody>
          <a:bodyPr/>
          <a:lstStyle/>
          <a:p>
            <a:r>
              <a:rPr lang="en-US" dirty="0">
                <a:solidFill>
                  <a:schemeClr val="bg1"/>
                </a:solidFill>
                <a:effectLst>
                  <a:outerShdw blurRad="50800" dist="38100" dir="5400000" algn="t" rotWithShape="0">
                    <a:prstClr val="black">
                      <a:alpha val="40000"/>
                    </a:prstClr>
                  </a:outerShdw>
                </a:effectLst>
              </a:rPr>
              <a:t>Angular-CLI</a:t>
            </a:r>
          </a:p>
        </p:txBody>
      </p:sp>
      <p:sp>
        <p:nvSpPr>
          <p:cNvPr id="4" name="Content Placeholder 3"/>
          <p:cNvSpPr txBox="1">
            <a:spLocks noGrp="1"/>
          </p:cNvSpPr>
          <p:nvPr>
            <p:ph idx="1"/>
          </p:nvPr>
        </p:nvSpPr>
        <p:spPr>
          <a:xfrm>
            <a:off x="628650" y="1825625"/>
            <a:ext cx="7886700" cy="2028248"/>
          </a:xfrm>
          <a:prstGeom prst="rect">
            <a:avLst/>
          </a:prstGeom>
          <a:solidFill>
            <a:schemeClr val="tx1"/>
          </a:solidFill>
        </p:spPr>
        <p:txBody>
          <a:bodyPr wrap="square" rtlCol="0">
            <a:spAutoFit/>
          </a:bodyPr>
          <a:lstStyle/>
          <a:p>
            <a:pPr marL="0" indent="0">
              <a:buNone/>
            </a:pPr>
            <a:r>
              <a:rPr lang="en-US" sz="2800" dirty="0" err="1">
                <a:solidFill>
                  <a:schemeClr val="accent6"/>
                </a:solidFill>
                <a:latin typeface="Consolas" panose="020B0609020204030204" pitchFamily="49" charset="0"/>
              </a:rPr>
              <a:t>npm</a:t>
            </a:r>
            <a:r>
              <a:rPr lang="en-US" sz="2800" dirty="0">
                <a:solidFill>
                  <a:schemeClr val="accent6"/>
                </a:solidFill>
                <a:latin typeface="Consolas" panose="020B0609020204030204" pitchFamily="49" charset="0"/>
              </a:rPr>
              <a:t> install -g angular-cli</a:t>
            </a:r>
          </a:p>
          <a:p>
            <a:pPr marL="0" indent="0">
              <a:buNone/>
            </a:pPr>
            <a:r>
              <a:rPr lang="en-US" sz="2800" dirty="0">
                <a:solidFill>
                  <a:schemeClr val="accent6"/>
                </a:solidFill>
                <a:latin typeface="Consolas" panose="020B0609020204030204" pitchFamily="49" charset="0"/>
              </a:rPr>
              <a:t>ng new my-project</a:t>
            </a:r>
          </a:p>
          <a:p>
            <a:pPr marL="0" indent="0">
              <a:buNone/>
            </a:pPr>
            <a:r>
              <a:rPr lang="en-US" sz="2800" dirty="0">
                <a:solidFill>
                  <a:schemeClr val="accent6"/>
                </a:solidFill>
                <a:latin typeface="Consolas" panose="020B0609020204030204" pitchFamily="49" charset="0"/>
              </a:rPr>
              <a:t>cd my-project </a:t>
            </a:r>
          </a:p>
          <a:p>
            <a:pPr marL="0" indent="0">
              <a:buNone/>
            </a:pPr>
            <a:r>
              <a:rPr lang="en-US" sz="2800" dirty="0">
                <a:solidFill>
                  <a:schemeClr val="accent6"/>
                </a:solidFill>
                <a:latin typeface="Consolas" panose="020B0609020204030204" pitchFamily="49" charset="0"/>
              </a:rPr>
              <a:t>ng serve</a:t>
            </a:r>
          </a:p>
        </p:txBody>
      </p:sp>
    </p:spTree>
    <p:extLst>
      <p:ext uri="{BB962C8B-B14F-4D97-AF65-F5344CB8AC3E}">
        <p14:creationId xmlns:p14="http://schemas.microsoft.com/office/powerpoint/2010/main" val="38391051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09F4778711C144AF824CECBE38C8D3" ma:contentTypeVersion="0" ma:contentTypeDescription="Create a new document." ma:contentTypeScope="" ma:versionID="643c5dc675300cb3b6698ef7398bc795">
  <xsd:schema xmlns:xsd="http://www.w3.org/2001/XMLSchema" xmlns:xs="http://www.w3.org/2001/XMLSchema" xmlns:p="http://schemas.microsoft.com/office/2006/metadata/properties" targetNamespace="http://schemas.microsoft.com/office/2006/metadata/properties" ma:root="true" ma:fieldsID="06e0e3112098b4d1518554ee266199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2F7677-38B3-439E-85B2-D38377498B7E}">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E3DE1CE9-9403-4415-82B4-EDFFD0EB78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384577A-023A-4C73-9C6D-43CEF7E0F7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122</TotalTime>
  <Words>502</Words>
  <Application>Microsoft Office PowerPoint</Application>
  <PresentationFormat>On-screen Show (4:3)</PresentationFormat>
  <Paragraphs>95</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Consolas</vt:lpstr>
      <vt:lpstr>Segoe UI Light</vt:lpstr>
      <vt:lpstr>Wingdings</vt:lpstr>
      <vt:lpstr>Office Theme</vt:lpstr>
      <vt:lpstr>PowerPoint Presentation</vt:lpstr>
      <vt:lpstr>Platinum Sponsors</vt:lpstr>
      <vt:lpstr>Gold Sponsors</vt:lpstr>
      <vt:lpstr>SWAG Sponsors</vt:lpstr>
      <vt:lpstr>Surveys and Prizes</vt:lpstr>
      <vt:lpstr>About iVision</vt:lpstr>
      <vt:lpstr>Agenda</vt:lpstr>
      <vt:lpstr>Getting Started</vt:lpstr>
      <vt:lpstr>Angular-CLI</vt:lpstr>
      <vt:lpstr>Why Angular?</vt:lpstr>
      <vt:lpstr>Why Angular 2?</vt:lpstr>
      <vt:lpstr>Why TypeScript? (1 of 2)</vt:lpstr>
      <vt:lpstr>Why TypeScript? (2 of 2)</vt:lpstr>
      <vt:lpstr>What time is it?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Miller</dc:creator>
  <cp:lastModifiedBy>Jeremy Likness</cp:lastModifiedBy>
  <cp:revision>20</cp:revision>
  <dcterms:created xsi:type="dcterms:W3CDTF">2016-07-01T12:31:24Z</dcterms:created>
  <dcterms:modified xsi:type="dcterms:W3CDTF">2016-10-09T20:07:51Z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0x0101008309F4778711C144AF824CECBE38C8D3</vt:lpwstr>
  </property>
</Properties>
</file>